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0" r:id="rId3"/>
    <p:sldId id="291" r:id="rId4"/>
    <p:sldId id="292" r:id="rId5"/>
    <p:sldId id="293" r:id="rId6"/>
    <p:sldId id="295" r:id="rId7"/>
    <p:sldId id="294" r:id="rId8"/>
    <p:sldId id="296" r:id="rId9"/>
    <p:sldId id="310" r:id="rId10"/>
    <p:sldId id="311" r:id="rId11"/>
    <p:sldId id="312" r:id="rId12"/>
    <p:sldId id="297" r:id="rId13"/>
    <p:sldId id="298" r:id="rId14"/>
    <p:sldId id="299" r:id="rId15"/>
    <p:sldId id="300" r:id="rId16"/>
    <p:sldId id="313" r:id="rId17"/>
    <p:sldId id="314" r:id="rId18"/>
    <p:sldId id="315" r:id="rId19"/>
    <p:sldId id="316" r:id="rId20"/>
    <p:sldId id="319" r:id="rId2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66FF"/>
    <a:srgbClr val="990000"/>
    <a:srgbClr val="000000"/>
    <a:srgbClr val="00CCFF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5" autoAdjust="0"/>
  </p:normalViewPr>
  <p:slideViewPr>
    <p:cSldViewPr snapToGrid="0"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9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5.xml"/><Relationship Id="rId7" Type="http://schemas.openxmlformats.org/officeDocument/2006/relationships/slide" Target="slides/slide12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8.xml"/><Relationship Id="rId10" Type="http://schemas.openxmlformats.org/officeDocument/2006/relationships/slide" Target="slides/slide16.xml"/><Relationship Id="rId4" Type="http://schemas.openxmlformats.org/officeDocument/2006/relationships/slide" Target="slides/slide7.xml"/><Relationship Id="rId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70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4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779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0549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1574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0200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977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414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2732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0888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0374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9628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189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920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801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9738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585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0195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8149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2231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7839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75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E25E8-8AFC-447A-B78F-694483EC71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FA3CE-16F4-416A-9900-A6F1D7954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4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43469-9E6B-46A5-9944-38F27B6A6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163D1-0917-46D0-90D5-F08B7C30DD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D8BFA-9FDF-4987-B0D9-4580666FF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156C8-7253-4F6F-9433-34C2693C9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168AC-3DA9-41A2-A385-D8A8418EC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6A36F-0494-4214-B565-4AC326758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7093D-77AD-4C10-9A68-B645DF1545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AAC92-1525-4444-A650-62665CD6DF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0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3EC2D-31A4-48FF-93F9-FACC0F205A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328AB-A209-4CD5-BC02-088F929B6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 userDrawn="1"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cid:3287383400_217756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Chapter 4:</a:t>
            </a:r>
            <a:b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Logical Database Design and the Relational Model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315200" cy="1752600"/>
          </a:xfrm>
        </p:spPr>
        <p:txBody>
          <a:bodyPr lIns="90488" tIns="44450" rIns="90488" bIns="44450"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Modern Database Management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11</a:t>
            </a:r>
            <a:r>
              <a:rPr lang="en-US" altLang="en-US" sz="2200" b="1" i="1" baseline="30000" smtClean="0">
                <a:solidFill>
                  <a:srgbClr val="0070C0"/>
                </a:solidFill>
                <a:cs typeface="Times New Roman" pitchFamily="18" charset="0"/>
              </a:rPr>
              <a:t>th</a:t>
            </a: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 Edition</a:t>
            </a:r>
            <a:endParaRPr lang="en-US" altLang="en-US" sz="220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600" b="1" i="1" smtClean="0">
                <a:solidFill>
                  <a:srgbClr val="FF9900"/>
                </a:solidFill>
                <a:cs typeface="Times New Roman" pitchFamily="18" charset="0"/>
              </a:rPr>
              <a:t>Jeffrey A. Hoffer,  V. Ramesh,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600" b="1" i="1" smtClean="0">
                <a:solidFill>
                  <a:srgbClr val="FF9900"/>
                </a:solidFill>
                <a:cs typeface="Times New Roman" pitchFamily="18" charset="0"/>
              </a:rPr>
              <a:t>Heikki Topi</a:t>
            </a:r>
            <a:r>
              <a:rPr lang="en-US" altLang="en-US" sz="2200" smtClean="0">
                <a:solidFill>
                  <a:srgbClr val="443329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685800" y="409575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Table with no multivalued attributes and unique rows, in 1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</a:rPr>
              <a:t>st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 normal form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676400" y="5638800"/>
            <a:ext cx="62214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Note: This is a relation, but not a well-structured one.</a:t>
            </a:r>
            <a:endParaRPr lang="en-US" altLang="en-US" sz="2600">
              <a:solidFill>
                <a:srgbClr val="990000"/>
              </a:solidFill>
              <a:latin typeface="Times New Roman" pitchFamily="18" charset="0"/>
            </a:endParaRPr>
          </a:p>
        </p:txBody>
      </p:sp>
      <p:pic>
        <p:nvPicPr>
          <p:cNvPr id="58373" name="Picture 5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704975"/>
            <a:ext cx="85248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9CE18AAF-CE74-4A69-90C4-7079CD14FDCD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10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68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Anomalies in this Table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839200" cy="3352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new product is ordered for order 1007 of existing customer, customer data must be re-entered, causing duplication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we delete the Dining Table from Order 1006, we lose information concerning this item’s finish and price</a:t>
            </a:r>
            <a:r>
              <a:rPr lang="en-US" dirty="0" smtClean="0"/>
              <a:t> </a:t>
            </a: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Update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–changing the price of product ID 4 requires update in multiple records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609600" y="4568825"/>
            <a:ext cx="76962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Why do these anomalies exist? </a:t>
            </a:r>
          </a:p>
          <a:p>
            <a:pPr lvl="1"/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Because there are multiple themes (entity types) in one relation. This results in duplication and an unnecessary dependency between the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Second Normal Form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501775"/>
            <a:ext cx="8382000" cy="4114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1NF PLUS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non-key attribute is fully functionally dependent on the ENTIRE primary key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non-key attribute must be defined by the entire key, not by only part of the key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partial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18"/>
          <p:cNvSpPr txBox="1">
            <a:spLocks noChangeArrowheads="1"/>
          </p:cNvSpPr>
          <p:nvPr/>
        </p:nvSpPr>
        <p:spPr bwMode="auto">
          <a:xfrm>
            <a:off x="152400" y="4098925"/>
            <a:ext cx="832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</a:rPr>
              <a:t>OrderID </a:t>
            </a:r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OrderDate, CustomerID, CustomerName, CustomerAddress</a:t>
            </a:r>
            <a:endParaRPr lang="en-US" alt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1444" name="Text Box 25"/>
          <p:cNvSpPr txBox="1">
            <a:spLocks noChangeArrowheads="1"/>
          </p:cNvSpPr>
          <p:nvPr/>
        </p:nvSpPr>
        <p:spPr bwMode="auto">
          <a:xfrm>
            <a:off x="1447800" y="5715000"/>
            <a:ext cx="61642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3000" b="1">
                <a:solidFill>
                  <a:srgbClr val="0066FF"/>
                </a:solidFill>
                <a:latin typeface="Times New Roman" pitchFamily="18" charset="0"/>
              </a:rPr>
              <a:t>Therefore, NOT in 2</a:t>
            </a:r>
            <a:r>
              <a:rPr lang="en-US" altLang="en-US" sz="3000" b="1" baseline="30000">
                <a:solidFill>
                  <a:srgbClr val="0066FF"/>
                </a:solidFill>
                <a:latin typeface="Times New Roman" pitchFamily="18" charset="0"/>
              </a:rPr>
              <a:t>nd</a:t>
            </a:r>
            <a:r>
              <a:rPr lang="en-US" altLang="en-US" sz="3000" b="1">
                <a:solidFill>
                  <a:srgbClr val="0066FF"/>
                </a:solidFill>
                <a:latin typeface="Times New Roman" pitchFamily="18" charset="0"/>
              </a:rPr>
              <a:t> Normal Form</a:t>
            </a:r>
          </a:p>
        </p:txBody>
      </p:sp>
      <p:sp>
        <p:nvSpPr>
          <p:cNvPr id="61445" name="Text Box 27"/>
          <p:cNvSpPr txBox="1">
            <a:spLocks noChangeArrowheads="1"/>
          </p:cNvSpPr>
          <p:nvPr/>
        </p:nvSpPr>
        <p:spPr bwMode="auto">
          <a:xfrm>
            <a:off x="152400" y="4479925"/>
            <a:ext cx="5781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</a:rPr>
              <a:t>CustomerID </a:t>
            </a:r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CustomerName, CustomerAddress</a:t>
            </a:r>
            <a:endParaRPr lang="en-US" alt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1446" name="Text Box 28"/>
          <p:cNvSpPr txBox="1">
            <a:spLocks noChangeArrowheads="1"/>
          </p:cNvSpPr>
          <p:nvPr/>
        </p:nvSpPr>
        <p:spPr bwMode="auto">
          <a:xfrm>
            <a:off x="152400" y="4860925"/>
            <a:ext cx="8188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</a:rPr>
              <a:t>ProductID </a:t>
            </a:r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ProductDescription, ProductFinish, ProductStandardPrice</a:t>
            </a:r>
            <a:endParaRPr lang="en-US" alt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1447" name="Text Box 29"/>
          <p:cNvSpPr txBox="1">
            <a:spLocks noChangeArrowheads="1"/>
          </p:cNvSpPr>
          <p:nvPr/>
        </p:nvSpPr>
        <p:spPr bwMode="auto">
          <a:xfrm>
            <a:off x="152400" y="5241925"/>
            <a:ext cx="464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</a:rPr>
              <a:t>OrderID, ProductID </a:t>
            </a:r>
            <a:r>
              <a:rPr lang="en-US" altLang="en-US" sz="2000" b="1">
                <a:solidFill>
                  <a:srgbClr val="990000"/>
                </a:solidFill>
                <a:latin typeface="Times New Roman" pitchFamily="18" charset="0"/>
                <a:sym typeface="Wingdings" pitchFamily="2" charset="2"/>
              </a:rPr>
              <a:t> OrderQuantity</a:t>
            </a:r>
            <a:endParaRPr lang="en-US" altLang="en-US" sz="2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61448" name="Text Box 34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4-27 Functional dependency diagram for INVOICE</a:t>
            </a:r>
          </a:p>
        </p:txBody>
      </p:sp>
      <p:pic>
        <p:nvPicPr>
          <p:cNvPr id="61449" name="Picture 9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39875"/>
            <a:ext cx="8791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85888"/>
            <a:ext cx="8821738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 Box 22"/>
          <p:cNvSpPr txBox="1">
            <a:spLocks noChangeArrowheads="1"/>
          </p:cNvSpPr>
          <p:nvPr/>
        </p:nvSpPr>
        <p:spPr bwMode="auto">
          <a:xfrm>
            <a:off x="1447800" y="5133975"/>
            <a:ext cx="6096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Partial dependencies are removed, but there are still transitive dependencies</a:t>
            </a:r>
          </a:p>
        </p:txBody>
      </p:sp>
      <p:sp>
        <p:nvSpPr>
          <p:cNvPr id="228380" name="Rectangle 28"/>
          <p:cNvSpPr>
            <a:spLocks noChangeArrowheads="1"/>
          </p:cNvSpPr>
          <p:nvPr/>
        </p:nvSpPr>
        <p:spPr bwMode="auto">
          <a:xfrm>
            <a:off x="6630988" y="3930650"/>
            <a:ext cx="2297112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Getting it into Second Normal Form</a:t>
            </a:r>
          </a:p>
        </p:txBody>
      </p:sp>
      <p:sp>
        <p:nvSpPr>
          <p:cNvPr id="62470" name="Text Box 29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4-28 Removing partial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336550"/>
            <a:ext cx="7091362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Third Normal Form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438275"/>
            <a:ext cx="8524875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2NF PLUS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transitive dependencies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(functional dependencies on non-primary-key attributes)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Note: This is called transitive, because the primary key is a determinant for another attribute, which in turn is a determinant for a third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Solution: Non-key determinant with transitive dependencies go into a new table; non-key determinant becomes primary key in the new table and stays as foreign key in the old table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660525"/>
            <a:ext cx="87836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1600200" y="4800600"/>
            <a:ext cx="6096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Transitive dependencies are removed.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4-29 Removing partial dependencies</a:t>
            </a:r>
          </a:p>
        </p:txBody>
      </p: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7081838" y="2025650"/>
            <a:ext cx="1860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Getting it into Third Normal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63500"/>
            <a:ext cx="66960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Merging Relations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03350"/>
            <a:ext cx="8229600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View Integration–Combining entities from multiple ER models into common relations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Issues to watch out for when merging entities from different ER models: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Synonyms–two or more attributes with different names but same meaning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Homonyms–attributes with same name but different meanings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Transitive dependencies–even if relations are in 3NF prior to merging, they may not be after merging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Supertype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/subtype relationships–may be hidden prior to 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7620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Enterprise Keys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 keys that are unique in the whole database, not just within a single relation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Corresponds with the concept of an object ID in object-oriented systems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8"/>
          <p:cNvSpPr txBox="1">
            <a:spLocks noChangeArrowheads="1"/>
          </p:cNvSpPr>
          <p:nvPr/>
        </p:nvSpPr>
        <p:spPr bwMode="auto">
          <a:xfrm>
            <a:off x="555625" y="246063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4-31 Enterprise keys</a:t>
            </a:r>
          </a:p>
        </p:txBody>
      </p:sp>
      <p:sp>
        <p:nvSpPr>
          <p:cNvPr id="67588" name="Text Box 11"/>
          <p:cNvSpPr txBox="1">
            <a:spLocks noChangeArrowheads="1"/>
          </p:cNvSpPr>
          <p:nvPr/>
        </p:nvSpPr>
        <p:spPr bwMode="auto">
          <a:xfrm>
            <a:off x="6346825" y="923925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a) Relations with enterprise key</a:t>
            </a:r>
          </a:p>
        </p:txBody>
      </p:sp>
      <p:sp>
        <p:nvSpPr>
          <p:cNvPr id="67589" name="Text Box 12"/>
          <p:cNvSpPr txBox="1">
            <a:spLocks noChangeArrowheads="1"/>
          </p:cNvSpPr>
          <p:nvPr/>
        </p:nvSpPr>
        <p:spPr bwMode="auto">
          <a:xfrm>
            <a:off x="271463" y="3325813"/>
            <a:ext cx="17319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b) Sample data with enterprise key</a:t>
            </a:r>
          </a:p>
        </p:txBody>
      </p:sp>
      <p:pic>
        <p:nvPicPr>
          <p:cNvPr id="67590" name="Picture 7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771525"/>
            <a:ext cx="60102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1" name="Picture 8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2262188"/>
            <a:ext cx="67437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2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B7B02E2-D55A-4189-9D4C-939E0D6B40E3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9250"/>
            <a:ext cx="7319963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Data Normalization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460500"/>
            <a:ext cx="8099425" cy="457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Primarily a tool to validate and improve a logical design so that it satisfies certain constraints that </a:t>
            </a: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avoid unnecessary duplication of data</a:t>
            </a: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process of decomposing relations with anomalies to produce smaller, </a:t>
            </a: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well-structured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relations</a:t>
            </a: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C2FF73-09B9-4C66-8DA5-E1ED3671FF34}" type="slidenum"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pPr algn="r">
                <a:defRPr/>
              </a:pPr>
              <a:t>20</a:t>
            </a:fld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68611" name="Picture 4" descr="cid:3287383400_2177562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71550"/>
            <a:ext cx="8423275" cy="27479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738188" y="5327650"/>
            <a:ext cx="7845425" cy="636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Copyright © 2011 Pearson Education, Inc.  Publishing as Prentice Hall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93663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Well-Structured Relations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327150"/>
            <a:ext cx="8143875" cy="4360863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relation that contains minimal data redundancy and allows users to insert, delete, and update rows without causing data inconsistencies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Goal is to avoid anomalies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 Anomaly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–adding new rows forces user to create duplicate data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 Anomaly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–deleting rows may cause a loss of data that would be needed for other future rows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Modification Anomaly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–changing data in a row forces changes to other rows because of duplication</a:t>
            </a: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533400" y="5432425"/>
            <a:ext cx="7924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600" b="1">
                <a:solidFill>
                  <a:srgbClr val="990000"/>
                </a:solidFill>
                <a:latin typeface="Times New Roman" pitchFamily="18" charset="0"/>
              </a:rPr>
              <a:t>General rule of thumb: A table should not pertain to more than one entity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Example–Figure 4-2b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304800" y="4495800"/>
            <a:ext cx="3330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Question–Is this a relation?</a:t>
            </a:r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4724400" y="4495800"/>
            <a:ext cx="401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0066FF"/>
                </a:solidFill>
                <a:latin typeface="Times New Roman" pitchFamily="18" charset="0"/>
              </a:rPr>
              <a:t>Answer–Yes: Unique rows and no multivalued attributes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304800" y="5257800"/>
            <a:ext cx="4184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Question–What’s the primary key?</a:t>
            </a:r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4700588" y="531495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0066FF"/>
                </a:solidFill>
                <a:latin typeface="Times New Roman" pitchFamily="18" charset="0"/>
              </a:rPr>
              <a:t>Answer–Composite: EmpID, CourseTitle</a:t>
            </a:r>
          </a:p>
        </p:txBody>
      </p:sp>
      <p:pic>
        <p:nvPicPr>
          <p:cNvPr id="52232" name="Picture 8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68425"/>
            <a:ext cx="8897938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169863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Anomalies in this Table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255713"/>
            <a:ext cx="8839200" cy="3352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Insertion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–can’t enter a new employee without having the employee take a class (or at least empty fields of class information)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Deletion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–if we remove employee 140, we lose information about the existence of a Tax Acc class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Modification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–giving a salary increase to employee 100 forces us to update multiple records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596900" y="4594225"/>
            <a:ext cx="76962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Why do these anomalies exist? </a:t>
            </a:r>
          </a:p>
          <a:p>
            <a:pPr lvl="1"/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Because there are two themes (entity types) in this one relation. This results in data duplication and an unnecessary dependency between the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11200" y="214313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4.22 Steps in normalization</a:t>
            </a:r>
          </a:p>
        </p:txBody>
      </p:sp>
      <p:pic>
        <p:nvPicPr>
          <p:cNvPr id="54276" name="Picture 4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701675"/>
            <a:ext cx="7985125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5051425" y="4699000"/>
            <a:ext cx="32210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3</a:t>
            </a:r>
            <a:r>
              <a:rPr lang="en-US" altLang="en-US" sz="2200" baseline="30000">
                <a:solidFill>
                  <a:srgbClr val="990000"/>
                </a:solidFill>
                <a:latin typeface="Times New Roman" pitchFamily="18" charset="0"/>
              </a:rPr>
              <a:t>rd</a:t>
            </a:r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 normal form is generally considered sufficient</a:t>
            </a:r>
            <a:endParaRPr lang="en-US" altLang="en-US" sz="26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5427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93FA7CFC-095F-4800-BD75-24C0F42C2443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6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36525"/>
            <a:ext cx="894238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Functional Dependencies and Keys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1423988"/>
            <a:ext cx="7772400" cy="4114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Functional Dependency: The value of one attribute (the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determinant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determines the value of another attribute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Candidate Key: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unique identifier. One of the candidate keys will become the primary key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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E.g., perhaps there is both credit card number and SS# in a table…in this case both are candidate keys.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Each non-key field is functionally dependent on every candidate 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Normal Form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2971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multivalued attributes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attribute value is atomic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Fig. 4-25 </a:t>
            </a: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not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1</a:t>
            </a:r>
            <a:r>
              <a:rPr lang="en-US" sz="36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 (multivalued attributes)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 it is not a relation.</a:t>
            </a: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Fig. 4-26 </a:t>
            </a: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in 1</a:t>
            </a:r>
            <a:r>
              <a:rPr lang="en-US" sz="36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 relations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are in 1</a:t>
            </a:r>
            <a:r>
              <a:rPr lang="en-US" sz="36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Normal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Table with multivalued attributes, not in 1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</a:rPr>
              <a:t>st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 normal form</a:t>
            </a:r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2806700" y="5410200"/>
            <a:ext cx="34813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Note: This is NOT a relation.</a:t>
            </a:r>
            <a:endParaRPr lang="en-US" altLang="en-US" sz="26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57349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6C4FCA4A-4392-4C56-894E-19CC04FA6D55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  <p:pic>
        <p:nvPicPr>
          <p:cNvPr id="57352" name="Picture 8" descr="Nona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624013"/>
            <a:ext cx="88963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10780</TotalTime>
  <Pages>9</Pages>
  <Words>870</Words>
  <Application>Microsoft Office PowerPoint</Application>
  <PresentationFormat>On-screen Show (4:3)</PresentationFormat>
  <Paragraphs>97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Wingdings 2</vt:lpstr>
      <vt:lpstr>Office Theme</vt:lpstr>
      <vt:lpstr>Chapter 4: Logical Database Design and the Relational Model</vt:lpstr>
      <vt:lpstr>Data Normalization</vt:lpstr>
      <vt:lpstr>Well-Structured Relations</vt:lpstr>
      <vt:lpstr>Example–Figure 4-2b</vt:lpstr>
      <vt:lpstr>Anomalies in this Table</vt:lpstr>
      <vt:lpstr>PowerPoint Presentation</vt:lpstr>
      <vt:lpstr>Functional Dependencies and Keys</vt:lpstr>
      <vt:lpstr>First Normal Form</vt:lpstr>
      <vt:lpstr>PowerPoint Presentation</vt:lpstr>
      <vt:lpstr>PowerPoint Presentation</vt:lpstr>
      <vt:lpstr>Anomalies in this Table</vt:lpstr>
      <vt:lpstr>Second Normal Form</vt:lpstr>
      <vt:lpstr>PowerPoint Presentation</vt:lpstr>
      <vt:lpstr>PowerPoint Presentation</vt:lpstr>
      <vt:lpstr>Third Normal Form</vt:lpstr>
      <vt:lpstr>PowerPoint Presentation</vt:lpstr>
      <vt:lpstr>Merging Relations</vt:lpstr>
      <vt:lpstr>Enterprise Keys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Database Design and the Relational Model</dc:title>
  <dc:creator>Michel Mitri</dc:creator>
  <cp:lastModifiedBy>Deepti Joshi</cp:lastModifiedBy>
  <cp:revision>542</cp:revision>
  <cp:lastPrinted>1998-01-19T09:29:56Z</cp:lastPrinted>
  <dcterms:created xsi:type="dcterms:W3CDTF">1998-01-19T10:00:26Z</dcterms:created>
  <dcterms:modified xsi:type="dcterms:W3CDTF">2015-06-02T18:27:54Z</dcterms:modified>
</cp:coreProperties>
</file>