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33" r:id="rId1"/>
  </p:sldMasterIdLst>
  <p:notesMasterIdLst>
    <p:notesMasterId r:id="rId41"/>
  </p:notesMasterIdLst>
  <p:handoutMasterIdLst>
    <p:handoutMasterId r:id="rId42"/>
  </p:handoutMasterIdLst>
  <p:sldIdLst>
    <p:sldId id="256" r:id="rId2"/>
    <p:sldId id="317" r:id="rId3"/>
    <p:sldId id="321" r:id="rId4"/>
    <p:sldId id="320" r:id="rId5"/>
    <p:sldId id="258" r:id="rId6"/>
    <p:sldId id="259" r:id="rId7"/>
    <p:sldId id="260" r:id="rId8"/>
    <p:sldId id="261" r:id="rId9"/>
    <p:sldId id="306" r:id="rId10"/>
    <p:sldId id="262" r:id="rId11"/>
    <p:sldId id="263" r:id="rId12"/>
    <p:sldId id="307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308" r:id="rId30"/>
    <p:sldId id="318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66FF"/>
    <a:srgbClr val="990000"/>
    <a:srgbClr val="000000"/>
    <a:srgbClr val="00CCFF"/>
    <a:srgbClr val="00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75" autoAdjust="0"/>
  </p:normalViewPr>
  <p:slideViewPr>
    <p:cSldViewPr snapToGrid="0"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92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3" Type="http://schemas.openxmlformats.org/officeDocument/2006/relationships/slide" Target="slides/slide6.xml"/><Relationship Id="rId7" Type="http://schemas.openxmlformats.org/officeDocument/2006/relationships/slide" Target="slides/slide17.xml"/><Relationship Id="rId12" Type="http://schemas.openxmlformats.org/officeDocument/2006/relationships/slide" Target="slides/slide37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3.xml"/><Relationship Id="rId11" Type="http://schemas.openxmlformats.org/officeDocument/2006/relationships/slide" Target="slides/slide34.xml"/><Relationship Id="rId5" Type="http://schemas.openxmlformats.org/officeDocument/2006/relationships/slide" Target="slides/slide10.xml"/><Relationship Id="rId10" Type="http://schemas.openxmlformats.org/officeDocument/2006/relationships/slide" Target="slides/slide31.xml"/><Relationship Id="rId4" Type="http://schemas.openxmlformats.org/officeDocument/2006/relationships/slide" Target="slides/slide8.xml"/><Relationship Id="rId9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70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2436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2779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8978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862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7277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4786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1943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8206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18262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0680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82988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33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4798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05988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61682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80568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28615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10166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89791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8985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46954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07374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0153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6848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6508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9622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3937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284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9296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131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E25E8-8AFC-447A-B78F-694483EC71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0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FA3CE-16F4-416A-9900-A6F1D7954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4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43469-9E6B-46A5-9944-38F27B6A61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1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163D1-0917-46D0-90D5-F08B7C30DD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0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D8BFA-9FDF-4987-B0D9-4580666FF1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156C8-7253-4F6F-9433-34C2693C95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5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168AC-3DA9-41A2-A385-D8A8418ECA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6A36F-0494-4214-B565-4AC3267584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4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7093D-77AD-4C10-9A68-B645DF1545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4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AAC92-1525-4444-A650-62665CD6DF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0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3EC2D-31A4-48FF-93F9-FACC0F205A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2013 Pearson Education, Inc.  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A328AB-A209-4CD5-BC02-088F929B6A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 userDrawn="1"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3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</p:spPr>
        <p:txBody>
          <a:bodyPr lIns="90488" tIns="44450" rIns="90488" bIns="4445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Chapter 4:</a:t>
            </a:r>
            <a:b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Logical Database Design and the Relational Model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52800"/>
            <a:ext cx="7315200" cy="1752600"/>
          </a:xfrm>
        </p:spPr>
        <p:txBody>
          <a:bodyPr lIns="90488" tIns="44450" rIns="90488" bIns="44450">
            <a:normAutofit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2200" b="1" i="1" smtClean="0">
                <a:solidFill>
                  <a:srgbClr val="0070C0"/>
                </a:solidFill>
                <a:cs typeface="Times New Roman" pitchFamily="18" charset="0"/>
              </a:rPr>
              <a:t>Modern Database Management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2200" b="1" i="1" smtClean="0">
                <a:solidFill>
                  <a:srgbClr val="0070C0"/>
                </a:solidFill>
                <a:cs typeface="Times New Roman" pitchFamily="18" charset="0"/>
              </a:rPr>
              <a:t>11</a:t>
            </a:r>
            <a:r>
              <a:rPr lang="en-US" altLang="en-US" sz="2200" b="1" i="1" baseline="30000" smtClean="0">
                <a:solidFill>
                  <a:srgbClr val="0070C0"/>
                </a:solidFill>
                <a:cs typeface="Times New Roman" pitchFamily="18" charset="0"/>
              </a:rPr>
              <a:t>th</a:t>
            </a:r>
            <a:r>
              <a:rPr lang="en-US" altLang="en-US" sz="2200" b="1" i="1" smtClean="0">
                <a:solidFill>
                  <a:srgbClr val="0070C0"/>
                </a:solidFill>
                <a:cs typeface="Times New Roman" pitchFamily="18" charset="0"/>
              </a:rPr>
              <a:t> Edition</a:t>
            </a:r>
            <a:endParaRPr lang="en-US" altLang="en-US" sz="220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2600" b="1" i="1" smtClean="0">
                <a:solidFill>
                  <a:srgbClr val="FF9900"/>
                </a:solidFill>
                <a:cs typeface="Times New Roman" pitchFamily="18" charset="0"/>
              </a:rPr>
              <a:t>Jeffrey A. Hoffer,  V. Ramesh,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2600" b="1" i="1" smtClean="0">
                <a:solidFill>
                  <a:srgbClr val="FF9900"/>
                </a:solidFill>
                <a:cs typeface="Times New Roman" pitchFamily="18" charset="0"/>
              </a:rPr>
              <a:t>Heikki Topi</a:t>
            </a:r>
            <a:r>
              <a:rPr lang="en-US" altLang="en-US" sz="2200" smtClean="0">
                <a:solidFill>
                  <a:srgbClr val="443329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5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Integrity Constraints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87450"/>
            <a:ext cx="9144000" cy="51054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000000"/>
                </a:solidFill>
              </a:rPr>
              <a:t>Referential Integrity</a:t>
            </a:r>
            <a:r>
              <a:rPr lang="en-US" altLang="en-US" sz="2800" smtClean="0">
                <a:solidFill>
                  <a:srgbClr val="000000"/>
                </a:solidFill>
              </a:rPr>
              <a:t>–rule states that any foreign key value (on the relation of the many side) MUST match a primary key value in the relation of the one side. (Or the foreign key can be null) 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</a:rPr>
              <a:t>For example: Delete Rules</a:t>
            </a:r>
          </a:p>
          <a:p>
            <a:pPr lvl="2" eaLnBrk="1" hangingPunct="1"/>
            <a:r>
              <a:rPr lang="en-US" altLang="en-US" b="1" smtClean="0">
                <a:solidFill>
                  <a:srgbClr val="000000"/>
                </a:solidFill>
              </a:rPr>
              <a:t>Restrict</a:t>
            </a:r>
            <a:r>
              <a:rPr lang="en-US" altLang="en-US" smtClean="0">
                <a:solidFill>
                  <a:srgbClr val="000000"/>
                </a:solidFill>
              </a:rPr>
              <a:t>–don’t allow delete of  “parent” side if related rows exist in “dependent” side</a:t>
            </a:r>
          </a:p>
          <a:p>
            <a:pPr lvl="2" eaLnBrk="1" hangingPunct="1"/>
            <a:r>
              <a:rPr lang="en-US" altLang="en-US" b="1" smtClean="0">
                <a:solidFill>
                  <a:srgbClr val="000000"/>
                </a:solidFill>
              </a:rPr>
              <a:t>Cascade</a:t>
            </a:r>
            <a:r>
              <a:rPr lang="en-US" altLang="en-US" smtClean="0">
                <a:solidFill>
                  <a:srgbClr val="000000"/>
                </a:solidFill>
              </a:rPr>
              <a:t>–automatically delete “dependent” side rows that correspond with the “parent” side row to be deleted</a:t>
            </a:r>
          </a:p>
          <a:p>
            <a:pPr lvl="2" eaLnBrk="1" hangingPunct="1"/>
            <a:r>
              <a:rPr lang="en-US" altLang="en-US" b="1" smtClean="0">
                <a:solidFill>
                  <a:srgbClr val="000000"/>
                </a:solidFill>
              </a:rPr>
              <a:t>Set-to-Null</a:t>
            </a:r>
            <a:r>
              <a:rPr lang="en-US" altLang="en-US" smtClean="0">
                <a:solidFill>
                  <a:srgbClr val="000000"/>
                </a:solidFill>
              </a:rPr>
              <a:t>–set the foreign key in the dependent side to null if deleting from the parent side </a:t>
            </a:r>
            <a:r>
              <a:rPr lang="en-US" altLang="en-US" smtClean="0">
                <a:solidFill>
                  <a:srgbClr val="000000"/>
                </a:solidFill>
                <a:sym typeface="Wingdings" pitchFamily="2" charset="2"/>
              </a:rPr>
              <a:t> not allowed for weak entities</a:t>
            </a: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182688"/>
            <a:ext cx="8439150" cy="491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25488" y="252413"/>
            <a:ext cx="7540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4-5 </a:t>
            </a:r>
          </a:p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Referential integrity constraints (Pine Valley Furniture)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105400" y="2613025"/>
            <a:ext cx="2759075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600">
                <a:solidFill>
                  <a:srgbClr val="990000"/>
                </a:solidFill>
                <a:latin typeface="Times New Roman" pitchFamily="18" charset="0"/>
              </a:rPr>
              <a:t>Referential integrity constraints are drawn via arrows from dependent to parent table</a:t>
            </a:r>
          </a:p>
        </p:txBody>
      </p:sp>
      <p:sp>
        <p:nvSpPr>
          <p:cNvPr id="20486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12E5453F-BA9B-4404-8678-F7AC76C13D18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11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8" descr="Nonam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52463"/>
            <a:ext cx="5910262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985838" y="174625"/>
            <a:ext cx="3714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</a:rPr>
              <a:t>Figure 4-6 SQL table definitions</a:t>
            </a:r>
          </a:p>
        </p:txBody>
      </p:sp>
      <p:grpSp>
        <p:nvGrpSpPr>
          <p:cNvPr id="21508" name="Group 13"/>
          <p:cNvGrpSpPr>
            <a:grpSpLocks/>
          </p:cNvGrpSpPr>
          <p:nvPr/>
        </p:nvGrpSpPr>
        <p:grpSpPr bwMode="auto">
          <a:xfrm>
            <a:off x="38100" y="973138"/>
            <a:ext cx="9117013" cy="4005262"/>
            <a:chOff x="24" y="677"/>
            <a:chExt cx="5743" cy="2523"/>
          </a:xfrm>
        </p:grpSpPr>
        <p:sp>
          <p:nvSpPr>
            <p:cNvPr id="21512" name="Text Box 7"/>
            <p:cNvSpPr txBox="1">
              <a:spLocks noChangeArrowheads="1"/>
            </p:cNvSpPr>
            <p:nvPr/>
          </p:nvSpPr>
          <p:spPr bwMode="auto">
            <a:xfrm>
              <a:off x="4029" y="1392"/>
              <a:ext cx="1738" cy="1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600">
                  <a:solidFill>
                    <a:srgbClr val="990000"/>
                  </a:solidFill>
                  <a:latin typeface="Times New Roman" pitchFamily="18" charset="0"/>
                </a:rPr>
                <a:t>Referential integrity constraints are implemented with foreign key to primary key references.</a:t>
              </a:r>
            </a:p>
          </p:txBody>
        </p:sp>
        <p:sp>
          <p:nvSpPr>
            <p:cNvPr id="21513" name="Rectangle 11"/>
            <p:cNvSpPr>
              <a:spLocks noChangeArrowheads="1"/>
            </p:cNvSpPr>
            <p:nvPr/>
          </p:nvSpPr>
          <p:spPr bwMode="auto">
            <a:xfrm>
              <a:off x="288" y="2064"/>
              <a:ext cx="3456" cy="146"/>
            </a:xfrm>
            <a:prstGeom prst="rect">
              <a:avLst/>
            </a:prstGeom>
            <a:noFill/>
            <a:ln w="15875">
              <a:solidFill>
                <a:srgbClr val="99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4" name="Freeform 12"/>
            <p:cNvSpPr>
              <a:spLocks/>
            </p:cNvSpPr>
            <p:nvPr/>
          </p:nvSpPr>
          <p:spPr bwMode="auto">
            <a:xfrm>
              <a:off x="24" y="677"/>
              <a:ext cx="643" cy="1408"/>
            </a:xfrm>
            <a:custGeom>
              <a:avLst/>
              <a:gdLst>
                <a:gd name="T0" fmla="*/ 241 w 643"/>
                <a:gd name="T1" fmla="*/ 1408 h 1408"/>
                <a:gd name="T2" fmla="*/ 67 w 643"/>
                <a:gd name="T3" fmla="*/ 604 h 1408"/>
                <a:gd name="T4" fmla="*/ 643 w 643"/>
                <a:gd name="T5" fmla="*/ 0 h 1408"/>
                <a:gd name="T6" fmla="*/ 0 60000 65536"/>
                <a:gd name="T7" fmla="*/ 0 60000 65536"/>
                <a:gd name="T8" fmla="*/ 0 60000 65536"/>
                <a:gd name="T9" fmla="*/ 0 w 643"/>
                <a:gd name="T10" fmla="*/ 0 h 1408"/>
                <a:gd name="T11" fmla="*/ 643 w 643"/>
                <a:gd name="T12" fmla="*/ 1408 h 1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3" h="1408">
                  <a:moveTo>
                    <a:pt x="241" y="1408"/>
                  </a:moveTo>
                  <a:cubicBezTo>
                    <a:pt x="120" y="1123"/>
                    <a:pt x="0" y="839"/>
                    <a:pt x="67" y="604"/>
                  </a:cubicBezTo>
                  <a:cubicBezTo>
                    <a:pt x="134" y="369"/>
                    <a:pt x="547" y="101"/>
                    <a:pt x="643" y="0"/>
                  </a:cubicBezTo>
                </a:path>
              </a:pathLst>
            </a:custGeom>
            <a:noFill/>
            <a:ln w="15875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9125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Transforming EER Diagrams into Relations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295275" y="1739900"/>
            <a:ext cx="8229600" cy="3962400"/>
          </a:xfrm>
        </p:spPr>
        <p:txBody>
          <a:bodyPr>
            <a:no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Mapping Regular Entities to Relations 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Simple attributes: E-R attributes map directly onto the relation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Composite attributes: Use only their simple, component attributes 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Multivalued Attribute: Becomes a separate relation with a foreign key taken from the superior 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052513"/>
            <a:ext cx="8829675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90513" y="1190625"/>
            <a:ext cx="2590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 b="1">
                <a:solidFill>
                  <a:srgbClr val="990000"/>
                </a:solidFill>
                <a:latin typeface="Arial" charset="0"/>
              </a:rPr>
              <a:t>(a) CUSTOMER entity type with simple attributes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1836738" y="261938"/>
            <a:ext cx="4932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4-8 Mapping a regular entity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973138" y="3962400"/>
            <a:ext cx="3586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 b="1">
                <a:solidFill>
                  <a:srgbClr val="990000"/>
                </a:solidFill>
                <a:latin typeface="Arial" charset="0"/>
              </a:rPr>
              <a:t>(b) CUSTOMER relation</a:t>
            </a:r>
          </a:p>
        </p:txBody>
      </p:sp>
      <p:pic>
        <p:nvPicPr>
          <p:cNvPr id="23558" name="Picture 8" descr="Nonam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429125"/>
            <a:ext cx="8178800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A5E06AAB-87E6-44F9-9366-3CD36C8E17E2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14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0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812800"/>
            <a:ext cx="9102725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0" y="787400"/>
            <a:ext cx="2079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000">
                <a:solidFill>
                  <a:srgbClr val="990000"/>
                </a:solidFill>
                <a:latin typeface="Arial" charset="0"/>
              </a:rPr>
              <a:t>(a) CUSTOMER entity type with composite attribute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676400" y="0"/>
            <a:ext cx="574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4-9 Mapping a composite attribute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152650" y="3857625"/>
            <a:ext cx="514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000">
                <a:solidFill>
                  <a:srgbClr val="990000"/>
                </a:solidFill>
                <a:latin typeface="Arial" charset="0"/>
              </a:rPr>
              <a:t>(b) CUSTOMER relation with address detail</a:t>
            </a:r>
          </a:p>
        </p:txBody>
      </p:sp>
      <p:pic>
        <p:nvPicPr>
          <p:cNvPr id="24583" name="Picture 8" descr="Nonam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4422775"/>
            <a:ext cx="864235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56635B25-FEB6-40FD-A64C-A221638A7907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15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0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1" descr="Nonam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3348038"/>
            <a:ext cx="68484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10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776288"/>
            <a:ext cx="8181975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293688" y="119063"/>
            <a:ext cx="7932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4-10 Mapping an entity with a multivalued attribute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133350" y="5707063"/>
            <a:ext cx="8961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990000"/>
                </a:solidFill>
                <a:latin typeface="Times New Roman" pitchFamily="18" charset="0"/>
              </a:rPr>
              <a:t>One–to–many relationship between original entity and new relation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1085850" y="1012825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990000"/>
                </a:solidFill>
                <a:latin typeface="Times New Roman" pitchFamily="18" charset="0"/>
              </a:rPr>
              <a:t>(a)</a:t>
            </a:r>
          </a:p>
        </p:txBody>
      </p:sp>
      <p:grpSp>
        <p:nvGrpSpPr>
          <p:cNvPr id="25608" name="Group 12"/>
          <p:cNvGrpSpPr>
            <a:grpSpLocks/>
          </p:cNvGrpSpPr>
          <p:nvPr/>
        </p:nvGrpSpPr>
        <p:grpSpPr bwMode="auto">
          <a:xfrm>
            <a:off x="277813" y="2835275"/>
            <a:ext cx="8866187" cy="1208088"/>
            <a:chOff x="96" y="1777"/>
            <a:chExt cx="5585" cy="761"/>
          </a:xfrm>
        </p:grpSpPr>
        <p:sp>
          <p:nvSpPr>
            <p:cNvPr id="25609" name="Text Box 8"/>
            <p:cNvSpPr txBox="1">
              <a:spLocks noChangeArrowheads="1"/>
            </p:cNvSpPr>
            <p:nvPr/>
          </p:nvSpPr>
          <p:spPr bwMode="auto">
            <a:xfrm>
              <a:off x="96" y="1777"/>
              <a:ext cx="5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990000"/>
                  </a:solidFill>
                  <a:latin typeface="Times New Roman" pitchFamily="18" charset="0"/>
                </a:rPr>
                <a:t>Multivalued attribute becomes a separate relation with foreign key</a:t>
              </a:r>
            </a:p>
          </p:txBody>
        </p:sp>
        <p:sp>
          <p:nvSpPr>
            <p:cNvPr id="25610" name="Text Box 9"/>
            <p:cNvSpPr txBox="1">
              <a:spLocks noChangeArrowheads="1"/>
            </p:cNvSpPr>
            <p:nvPr/>
          </p:nvSpPr>
          <p:spPr bwMode="auto">
            <a:xfrm>
              <a:off x="920" y="2250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itchFamily="18" charset="0"/>
                </a:rPr>
                <a:t>(b)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619125"/>
            <a:ext cx="8686800" cy="838200"/>
          </a:xfrm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Transforming EER Diagrams into Relations (cont.)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849438"/>
            <a:ext cx="8902700" cy="4040187"/>
          </a:xfrm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Mapping Weak Entities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Becomes a separate relation with a foreign key taken from the superior entity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Primary key composed of:</a:t>
            </a:r>
          </a:p>
          <a:p>
            <a:pPr lvl="2" eaLnBrk="1" fontAlgn="auto" hangingPunct="1">
              <a:spcAft>
                <a:spcPts val="0"/>
              </a:spcAft>
              <a:buFont typeface="Wingdings 2"/>
              <a:buChar char="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Partial identifier of weak entity</a:t>
            </a:r>
          </a:p>
          <a:p>
            <a:pPr lvl="2" eaLnBrk="1" fontAlgn="auto" hangingPunct="1">
              <a:spcAft>
                <a:spcPts val="0"/>
              </a:spcAft>
              <a:buFont typeface="Wingdings 2"/>
              <a:buChar char="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Primary key of identifying relation (strong entity)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6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8"/>
          <p:cNvSpPr txBox="1">
            <a:spLocks noChangeArrowheads="1"/>
          </p:cNvSpPr>
          <p:nvPr/>
        </p:nvSpPr>
        <p:spPr bwMode="auto">
          <a:xfrm>
            <a:off x="936625" y="176213"/>
            <a:ext cx="6513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4-11 Example of mapping a weak entity</a:t>
            </a:r>
          </a:p>
          <a:p>
            <a:endParaRPr lang="en-US" altLang="en-US" sz="2400">
              <a:solidFill>
                <a:srgbClr val="000000"/>
              </a:solidFill>
              <a:latin typeface="Arial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a) Weak entity DEPENDENT</a:t>
            </a:r>
          </a:p>
        </p:txBody>
      </p:sp>
      <p:pic>
        <p:nvPicPr>
          <p:cNvPr id="27652" name="Picture 4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820863"/>
            <a:ext cx="8418512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EEAD9FD8-2017-4FE5-8B55-263E6D9B393E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18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9" descr="Nonam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785938"/>
            <a:ext cx="8694737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257800" y="1828800"/>
            <a:ext cx="32004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NOTE: the domain constraint for the foreign key should NOT allow </a:t>
            </a:r>
            <a:r>
              <a:rPr lang="en-US" altLang="en-US" sz="2000" i="1">
                <a:solidFill>
                  <a:srgbClr val="990000"/>
                </a:solidFill>
                <a:latin typeface="Times New Roman" pitchFamily="18" charset="0"/>
              </a:rPr>
              <a:t>null</a:t>
            </a:r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 value if DEPENDENT is a weak entity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287963" y="3497263"/>
            <a:ext cx="1643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Foreign key</a:t>
            </a:r>
            <a:endParaRPr lang="en-US" altLang="en-US" sz="2000" i="1">
              <a:solidFill>
                <a:srgbClr val="990000"/>
              </a:solidFill>
              <a:latin typeface="Times New Roman" pitchFamily="18" charset="0"/>
            </a:endParaRPr>
          </a:p>
        </p:txBody>
      </p:sp>
      <p:grpSp>
        <p:nvGrpSpPr>
          <p:cNvPr id="28678" name="Group 6"/>
          <p:cNvGrpSpPr>
            <a:grpSpLocks/>
          </p:cNvGrpSpPr>
          <p:nvPr/>
        </p:nvGrpSpPr>
        <p:grpSpPr bwMode="auto">
          <a:xfrm>
            <a:off x="627063" y="4752975"/>
            <a:ext cx="5816600" cy="701675"/>
            <a:chOff x="528" y="3360"/>
            <a:chExt cx="3264" cy="442"/>
          </a:xfrm>
        </p:grpSpPr>
        <p:sp>
          <p:nvSpPr>
            <p:cNvPr id="28683" name="Text Box 7"/>
            <p:cNvSpPr txBox="1">
              <a:spLocks noChangeArrowheads="1"/>
            </p:cNvSpPr>
            <p:nvPr/>
          </p:nvSpPr>
          <p:spPr bwMode="auto">
            <a:xfrm>
              <a:off x="528" y="3552"/>
              <a:ext cx="32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itchFamily="18" charset="0"/>
                </a:rPr>
                <a:t>Composite primary key</a:t>
              </a:r>
            </a:p>
          </p:txBody>
        </p:sp>
        <p:sp>
          <p:nvSpPr>
            <p:cNvPr id="28684" name="AutoShape 8"/>
            <p:cNvSpPr>
              <a:spLocks/>
            </p:cNvSpPr>
            <p:nvPr/>
          </p:nvSpPr>
          <p:spPr bwMode="auto">
            <a:xfrm rot="5400000" flipV="1">
              <a:off x="1999" y="1925"/>
              <a:ext cx="144" cy="3013"/>
            </a:xfrm>
            <a:prstGeom prst="rightBrace">
              <a:avLst>
                <a:gd name="adj1" fmla="val 174363"/>
                <a:gd name="adj2" fmla="val 50000"/>
              </a:avLst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8679" name="Text Box 10"/>
          <p:cNvSpPr txBox="1">
            <a:spLocks noChangeArrowheads="1"/>
          </p:cNvSpPr>
          <p:nvPr/>
        </p:nvSpPr>
        <p:spPr bwMode="auto">
          <a:xfrm>
            <a:off x="936625" y="176213"/>
            <a:ext cx="7469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4-11 Example of mapping a weak entity (cont.)</a:t>
            </a:r>
          </a:p>
          <a:p>
            <a:endParaRPr lang="en-US" altLang="en-US" sz="2400">
              <a:solidFill>
                <a:srgbClr val="000000"/>
              </a:solidFill>
              <a:latin typeface="Arial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b) Relations resulting from weak entity</a:t>
            </a:r>
          </a:p>
        </p:txBody>
      </p:sp>
      <p:sp>
        <p:nvSpPr>
          <p:cNvPr id="28680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62813CFF-481E-4143-A6FE-89A96B22DD27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19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2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Objectives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Define terms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List five properties of relations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State two properties of candidate keys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Define first, second, and third normal form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Describe problems from merging relations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Transform E-R and EER diagrams to relations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Create tables with entity and relational integrity constraints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Use normalization to convert anomalous tables to well-structured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2138"/>
            <a:ext cx="8686800" cy="838200"/>
          </a:xfrm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Transforming EER Diagrams into Relations (cont.)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161925" y="1728788"/>
            <a:ext cx="8982075" cy="4525962"/>
          </a:xfrm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Mapping Binary Relationships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One-to-Many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–Primary key on the one side becomes a foreign key on the many side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Many-to-Many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–Create a </a:t>
            </a:r>
            <a:r>
              <a:rPr lang="en-US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new relation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the primary keys of the two entities as its primary key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One-to-One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–Primary key on mandatory side becomes a foreign key on optional side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2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13" y="3409950"/>
            <a:ext cx="7542212" cy="259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11" descr="Nonam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1208088"/>
            <a:ext cx="72929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1090613" y="185738"/>
            <a:ext cx="710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4-12 Example of mapping a 1:M relationship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1635125" y="771525"/>
            <a:ext cx="649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a) Relationship between customers and orders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3552825" y="2205038"/>
            <a:ext cx="2895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200">
                <a:solidFill>
                  <a:srgbClr val="990000"/>
                </a:solidFill>
                <a:latin typeface="Times New Roman" pitchFamily="18" charset="0"/>
              </a:rPr>
              <a:t>Note the mandatory one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695450" y="2905125"/>
            <a:ext cx="3865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b) Mapping the relationship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853113" y="4681538"/>
            <a:ext cx="27971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990000"/>
                </a:solidFill>
                <a:latin typeface="Times New Roman" pitchFamily="18" charset="0"/>
              </a:rPr>
              <a:t>Again, no null value in the foreign key…this is because of the mandatory minimum cardinality.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122738" y="5688013"/>
            <a:ext cx="1643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Foreign key</a:t>
            </a:r>
            <a:endParaRPr lang="en-US" altLang="en-US" sz="2000" i="1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30731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58969E18-828B-4EA6-9A23-6127054F7550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21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0732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4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184275" y="228600"/>
            <a:ext cx="7323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4-13 Example of mapping an M:N relationship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778000" y="812800"/>
            <a:ext cx="449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a) Completes relationship (M:N)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438150" y="5060950"/>
            <a:ext cx="8513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990000"/>
                </a:solidFill>
                <a:latin typeface="Times New Roman" pitchFamily="18" charset="0"/>
              </a:rPr>
              <a:t>The </a:t>
            </a:r>
            <a:r>
              <a:rPr lang="en-US" altLang="en-US" sz="2400" i="1">
                <a:solidFill>
                  <a:srgbClr val="990000"/>
                </a:solidFill>
                <a:latin typeface="Times New Roman" pitchFamily="18" charset="0"/>
              </a:rPr>
              <a:t>Completes</a:t>
            </a:r>
            <a:r>
              <a:rPr lang="en-US" altLang="en-US" sz="2400">
                <a:solidFill>
                  <a:srgbClr val="990000"/>
                </a:solidFill>
                <a:latin typeface="Times New Roman" pitchFamily="18" charset="0"/>
              </a:rPr>
              <a:t> relationship will need to become a separate relation.</a:t>
            </a:r>
          </a:p>
        </p:txBody>
      </p:sp>
      <p:pic>
        <p:nvPicPr>
          <p:cNvPr id="31750" name="Picture 8" descr="Nonam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878013"/>
            <a:ext cx="8772525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83F7C2FA-1BB5-4E38-90C5-22CA4B4CD13E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22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3" descr="Nonam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1600200"/>
            <a:ext cx="8421687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0" y="-990600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endParaRPr lang="en-US" altLang="en-US" sz="2600">
              <a:latin typeface="Times New Roman" pitchFamily="18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037388" y="3867150"/>
            <a:ext cx="164306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990000"/>
                </a:solidFill>
                <a:latin typeface="Times New Roman" pitchFamily="18" charset="0"/>
              </a:rPr>
              <a:t>new </a:t>
            </a:r>
            <a:r>
              <a:rPr lang="en-US" altLang="en-US" sz="2400" i="1">
                <a:solidFill>
                  <a:srgbClr val="990000"/>
                </a:solidFill>
                <a:latin typeface="Times New Roman" pitchFamily="18" charset="0"/>
              </a:rPr>
              <a:t>intersection relation</a:t>
            </a: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1127125" y="3752850"/>
            <a:ext cx="4556125" cy="771525"/>
            <a:chOff x="638" y="2265"/>
            <a:chExt cx="2870" cy="486"/>
          </a:xfrm>
        </p:grpSpPr>
        <p:sp>
          <p:nvSpPr>
            <p:cNvPr id="32783" name="Text Box 7"/>
            <p:cNvSpPr txBox="1">
              <a:spLocks noChangeArrowheads="1"/>
            </p:cNvSpPr>
            <p:nvPr/>
          </p:nvSpPr>
          <p:spPr bwMode="auto">
            <a:xfrm>
              <a:off x="638" y="2265"/>
              <a:ext cx="10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itchFamily="18" charset="0"/>
                </a:rPr>
                <a:t>Foreign key</a:t>
              </a:r>
            </a:p>
          </p:txBody>
        </p:sp>
        <p:sp>
          <p:nvSpPr>
            <p:cNvPr id="32784" name="Text Box 8"/>
            <p:cNvSpPr txBox="1">
              <a:spLocks noChangeArrowheads="1"/>
            </p:cNvSpPr>
            <p:nvPr/>
          </p:nvSpPr>
          <p:spPr bwMode="auto">
            <a:xfrm>
              <a:off x="2473" y="2501"/>
              <a:ext cx="10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itchFamily="18" charset="0"/>
                </a:rPr>
                <a:t>Foreign key</a:t>
              </a:r>
            </a:p>
          </p:txBody>
        </p:sp>
      </p:grpSp>
      <p:grpSp>
        <p:nvGrpSpPr>
          <p:cNvPr id="32775" name="Group 9"/>
          <p:cNvGrpSpPr>
            <a:grpSpLocks/>
          </p:cNvGrpSpPr>
          <p:nvPr/>
        </p:nvGrpSpPr>
        <p:grpSpPr bwMode="auto">
          <a:xfrm>
            <a:off x="2590800" y="2733675"/>
            <a:ext cx="2971800" cy="609600"/>
            <a:chOff x="1632" y="1632"/>
            <a:chExt cx="1872" cy="384"/>
          </a:xfrm>
        </p:grpSpPr>
        <p:sp>
          <p:nvSpPr>
            <p:cNvPr id="32781" name="Text Box 10"/>
            <p:cNvSpPr txBox="1">
              <a:spLocks noChangeArrowheads="1"/>
            </p:cNvSpPr>
            <p:nvPr/>
          </p:nvSpPr>
          <p:spPr bwMode="auto">
            <a:xfrm>
              <a:off x="1632" y="1632"/>
              <a:ext cx="18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itchFamily="18" charset="0"/>
                </a:rPr>
                <a:t>Composite primary key</a:t>
              </a:r>
            </a:p>
          </p:txBody>
        </p:sp>
        <p:sp>
          <p:nvSpPr>
            <p:cNvPr id="32782" name="AutoShape 11"/>
            <p:cNvSpPr>
              <a:spLocks/>
            </p:cNvSpPr>
            <p:nvPr/>
          </p:nvSpPr>
          <p:spPr bwMode="auto">
            <a:xfrm rot="-5400000">
              <a:off x="2472" y="1080"/>
              <a:ext cx="144" cy="1728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76" name="Text Box 12"/>
          <p:cNvSpPr txBox="1">
            <a:spLocks noChangeArrowheads="1"/>
          </p:cNvSpPr>
          <p:nvPr/>
        </p:nvSpPr>
        <p:spPr bwMode="auto">
          <a:xfrm>
            <a:off x="585788" y="228600"/>
            <a:ext cx="827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4-13 Example of mapping an M:N relationship (cont.)</a:t>
            </a:r>
          </a:p>
        </p:txBody>
      </p:sp>
      <p:sp>
        <p:nvSpPr>
          <p:cNvPr id="32777" name="Text Box 13"/>
          <p:cNvSpPr txBox="1">
            <a:spLocks noChangeArrowheads="1"/>
          </p:cNvSpPr>
          <p:nvPr/>
        </p:nvSpPr>
        <p:spPr bwMode="auto">
          <a:xfrm>
            <a:off x="1778000" y="812800"/>
            <a:ext cx="381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b) Three resulting relations</a:t>
            </a:r>
          </a:p>
        </p:txBody>
      </p:sp>
      <p:sp>
        <p:nvSpPr>
          <p:cNvPr id="32778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2369D187-7F71-4351-B0D8-4989DFEDDCA2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23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2779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6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882650" y="228600"/>
            <a:ext cx="793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4-14 Example of mapping a binary 1:1 relationship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1778000" y="812800"/>
            <a:ext cx="425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a) In charge relationship (1:1)</a:t>
            </a:r>
          </a:p>
        </p:txBody>
      </p:sp>
      <p:grpSp>
        <p:nvGrpSpPr>
          <p:cNvPr id="33797" name="Group 8"/>
          <p:cNvGrpSpPr>
            <a:grpSpLocks/>
          </p:cNvGrpSpPr>
          <p:nvPr/>
        </p:nvGrpSpPr>
        <p:grpSpPr bwMode="auto">
          <a:xfrm>
            <a:off x="1633538" y="4405313"/>
            <a:ext cx="6389687" cy="990600"/>
            <a:chOff x="336" y="3312"/>
            <a:chExt cx="4025" cy="624"/>
          </a:xfrm>
        </p:grpSpPr>
        <p:sp>
          <p:nvSpPr>
            <p:cNvPr id="33802" name="Text Box 9"/>
            <p:cNvSpPr txBox="1">
              <a:spLocks noChangeArrowheads="1"/>
            </p:cNvSpPr>
            <p:nvPr/>
          </p:nvSpPr>
          <p:spPr bwMode="auto">
            <a:xfrm>
              <a:off x="336" y="3648"/>
              <a:ext cx="40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itchFamily="18" charset="0"/>
                </a:rPr>
                <a:t>Often in 1:1 relationships, one direction is optional</a:t>
              </a:r>
            </a:p>
          </p:txBody>
        </p:sp>
        <p:sp>
          <p:nvSpPr>
            <p:cNvPr id="33803" name="Line 10"/>
            <p:cNvSpPr>
              <a:spLocks noChangeShapeType="1"/>
            </p:cNvSpPr>
            <p:nvPr/>
          </p:nvSpPr>
          <p:spPr bwMode="auto">
            <a:xfrm flipV="1">
              <a:off x="2880" y="3312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3798" name="Picture 8" descr="Nonam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724025"/>
            <a:ext cx="84772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2700A8FB-9453-4C13-88E9-4C59CCDAC778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24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165225" y="803275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b) Resulting relations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227013" y="228600"/>
            <a:ext cx="8882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4-14 Example of mapping a binary 1:1 relationship (cont.)</a:t>
            </a:r>
          </a:p>
        </p:txBody>
      </p: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1633538" y="4405313"/>
            <a:ext cx="6592887" cy="1355725"/>
            <a:chOff x="336" y="3312"/>
            <a:chExt cx="4153" cy="854"/>
          </a:xfrm>
        </p:grpSpPr>
        <p:sp>
          <p:nvSpPr>
            <p:cNvPr id="34826" name="Text Box 8"/>
            <p:cNvSpPr txBox="1">
              <a:spLocks noChangeArrowheads="1"/>
            </p:cNvSpPr>
            <p:nvPr/>
          </p:nvSpPr>
          <p:spPr bwMode="auto">
            <a:xfrm>
              <a:off x="336" y="3648"/>
              <a:ext cx="415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itchFamily="18" charset="0"/>
                </a:rPr>
                <a:t>Foreign key goes in the relation on the optional side,</a:t>
              </a:r>
            </a:p>
            <a:p>
              <a:pPr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itchFamily="18" charset="0"/>
                </a:rPr>
                <a:t>matching the primary key on the mandatory side</a:t>
              </a:r>
            </a:p>
          </p:txBody>
        </p:sp>
        <p:sp>
          <p:nvSpPr>
            <p:cNvPr id="34827" name="Line 9"/>
            <p:cNvSpPr>
              <a:spLocks noChangeShapeType="1"/>
            </p:cNvSpPr>
            <p:nvPr/>
          </p:nvSpPr>
          <p:spPr bwMode="auto">
            <a:xfrm flipV="1">
              <a:off x="2880" y="3312"/>
              <a:ext cx="0" cy="24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4822" name="Picture 8" descr="Nonam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744663"/>
            <a:ext cx="8205788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97CABC86-7C7A-484D-B3C3-E8946A008FE5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25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1825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Transforming EER Diagrams into Relations (cont.)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161925" y="1836738"/>
            <a:ext cx="8686800" cy="4525962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Mapping Associative Entities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Identifier Not Assigned 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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Default primary key for the association relation is composed of the primary keys of the two entities (as in M:N relationship)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Identifier Assigned 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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It is natural and familiar to end-users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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Default identifier may not be unique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6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2197100"/>
            <a:ext cx="89408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8"/>
          <p:cNvSpPr txBox="1">
            <a:spLocks noChangeArrowheads="1"/>
          </p:cNvSpPr>
          <p:nvPr/>
        </p:nvSpPr>
        <p:spPr bwMode="auto">
          <a:xfrm>
            <a:off x="1139825" y="228600"/>
            <a:ext cx="7440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4-15 Example of mapping an associative entity</a:t>
            </a: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1778000" y="812800"/>
            <a:ext cx="3319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a) An associative entity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rot="16200000" flipH="1">
            <a:off x="3251200" y="1277938"/>
            <a:ext cx="1074738" cy="95726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871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151AC950-D051-48AC-A722-01294825F4A4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27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0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9" descr="Nonam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706563"/>
            <a:ext cx="8610600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 Box 9"/>
          <p:cNvSpPr txBox="1">
            <a:spLocks noChangeArrowheads="1"/>
          </p:cNvSpPr>
          <p:nvPr/>
        </p:nvSpPr>
        <p:spPr bwMode="auto">
          <a:xfrm>
            <a:off x="455613" y="228600"/>
            <a:ext cx="838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4-15 Example of mapping an associative entity (cont.)</a:t>
            </a:r>
          </a:p>
        </p:txBody>
      </p:sp>
      <p:sp>
        <p:nvSpPr>
          <p:cNvPr id="37893" name="Text Box 10"/>
          <p:cNvSpPr txBox="1">
            <a:spLocks noChangeArrowheads="1"/>
          </p:cNvSpPr>
          <p:nvPr/>
        </p:nvSpPr>
        <p:spPr bwMode="auto">
          <a:xfrm>
            <a:off x="1778000" y="812800"/>
            <a:ext cx="381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b) Three resulting relations</a:t>
            </a:r>
          </a:p>
        </p:txBody>
      </p:sp>
      <p:grpSp>
        <p:nvGrpSpPr>
          <p:cNvPr id="37894" name="Group 20"/>
          <p:cNvGrpSpPr>
            <a:grpSpLocks/>
          </p:cNvGrpSpPr>
          <p:nvPr/>
        </p:nvGrpSpPr>
        <p:grpSpPr bwMode="auto">
          <a:xfrm>
            <a:off x="257175" y="3149600"/>
            <a:ext cx="7837488" cy="2760663"/>
            <a:chOff x="363" y="1966"/>
            <a:chExt cx="4937" cy="1739"/>
          </a:xfrm>
        </p:grpSpPr>
        <p:sp>
          <p:nvSpPr>
            <p:cNvPr id="37898" name="Text Box 16"/>
            <p:cNvSpPr txBox="1">
              <a:spLocks noChangeArrowheads="1"/>
            </p:cNvSpPr>
            <p:nvPr/>
          </p:nvSpPr>
          <p:spPr bwMode="auto">
            <a:xfrm>
              <a:off x="609" y="3414"/>
              <a:ext cx="469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rgbClr val="990000"/>
                  </a:solidFill>
                  <a:latin typeface="Times New Roman" pitchFamily="18" charset="0"/>
                </a:rPr>
                <a:t>Composite primary key formed from the two foreign keys</a:t>
              </a:r>
            </a:p>
          </p:txBody>
        </p:sp>
        <p:sp>
          <p:nvSpPr>
            <p:cNvPr id="37899" name="Rectangle 18"/>
            <p:cNvSpPr>
              <a:spLocks noChangeArrowheads="1"/>
            </p:cNvSpPr>
            <p:nvPr/>
          </p:nvSpPr>
          <p:spPr bwMode="auto">
            <a:xfrm>
              <a:off x="969" y="1966"/>
              <a:ext cx="1189" cy="356"/>
            </a:xfrm>
            <a:prstGeom prst="rect">
              <a:avLst/>
            </a:prstGeom>
            <a:noFill/>
            <a:ln w="12700">
              <a:solidFill>
                <a:srgbClr val="99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0" name="Freeform 19"/>
            <p:cNvSpPr>
              <a:spLocks/>
            </p:cNvSpPr>
            <p:nvPr/>
          </p:nvSpPr>
          <p:spPr bwMode="auto">
            <a:xfrm>
              <a:off x="363" y="2231"/>
              <a:ext cx="579" cy="1249"/>
            </a:xfrm>
            <a:custGeom>
              <a:avLst/>
              <a:gdLst>
                <a:gd name="T0" fmla="*/ 560 w 579"/>
                <a:gd name="T1" fmla="*/ 1113 h 1298"/>
                <a:gd name="T2" fmla="*/ 3 w 579"/>
                <a:gd name="T3" fmla="*/ 297 h 1298"/>
                <a:gd name="T4" fmla="*/ 579 w 579"/>
                <a:gd name="T5" fmla="*/ 0 h 1298"/>
                <a:gd name="T6" fmla="*/ 0 60000 65536"/>
                <a:gd name="T7" fmla="*/ 0 60000 65536"/>
                <a:gd name="T8" fmla="*/ 0 60000 65536"/>
                <a:gd name="T9" fmla="*/ 0 w 579"/>
                <a:gd name="T10" fmla="*/ 0 h 1298"/>
                <a:gd name="T11" fmla="*/ 579 w 579"/>
                <a:gd name="T12" fmla="*/ 1298 h 12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9" h="1298">
                  <a:moveTo>
                    <a:pt x="560" y="1298"/>
                  </a:moveTo>
                  <a:cubicBezTo>
                    <a:pt x="280" y="930"/>
                    <a:pt x="0" y="563"/>
                    <a:pt x="3" y="347"/>
                  </a:cubicBezTo>
                  <a:cubicBezTo>
                    <a:pt x="6" y="131"/>
                    <a:pt x="292" y="65"/>
                    <a:pt x="579" y="0"/>
                  </a:cubicBezTo>
                </a:path>
              </a:pathLst>
            </a:custGeom>
            <a:noFill/>
            <a:ln w="12700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895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5631DC83-A90D-40B3-A921-8680625161FC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28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2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800100" y="228600"/>
            <a:ext cx="8143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4-16 Example of mapping an associative entity with</a:t>
            </a:r>
          </a:p>
          <a:p>
            <a:pPr algn="ctr"/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 an identifier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1735138" y="1198563"/>
            <a:ext cx="452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a) SHIPMENT associative entity</a:t>
            </a:r>
          </a:p>
        </p:txBody>
      </p:sp>
      <p:pic>
        <p:nvPicPr>
          <p:cNvPr id="38917" name="Picture 5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395538"/>
            <a:ext cx="86471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C0C39502-B352-47D2-80F2-84A35AD33749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29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174625"/>
            <a:ext cx="879475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Components of relational model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223838" y="1392238"/>
            <a:ext cx="8920162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3600" smtClean="0"/>
              <a:t>Data structure</a:t>
            </a:r>
          </a:p>
          <a:p>
            <a:pPr lvl="1" eaLnBrk="1" hangingPunct="1"/>
            <a:r>
              <a:rPr lang="en-US" altLang="en-US" sz="3200" smtClean="0"/>
              <a:t>Tables (relations), rows, columns</a:t>
            </a:r>
          </a:p>
          <a:p>
            <a:pPr eaLnBrk="1" hangingPunct="1"/>
            <a:r>
              <a:rPr lang="en-US" altLang="en-US" sz="3600" smtClean="0"/>
              <a:t>Data manipulation</a:t>
            </a:r>
          </a:p>
          <a:p>
            <a:pPr lvl="1" eaLnBrk="1" hangingPunct="1"/>
            <a:r>
              <a:rPr lang="en-US" altLang="en-US" sz="3200" smtClean="0"/>
              <a:t>Powerful SQL operations for retrieving and modifying data</a:t>
            </a:r>
          </a:p>
          <a:p>
            <a:pPr eaLnBrk="1" hangingPunct="1"/>
            <a:r>
              <a:rPr lang="en-US" altLang="en-US" sz="3600" smtClean="0"/>
              <a:t>Data integrity</a:t>
            </a:r>
          </a:p>
          <a:p>
            <a:pPr lvl="1" eaLnBrk="1" hangingPunct="1"/>
            <a:r>
              <a:rPr lang="en-US" altLang="en-US" sz="3200" smtClean="0"/>
              <a:t>Mechanisms for implementing business rules that maintain integrity of manipulated data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6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1874838"/>
            <a:ext cx="758825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800100" y="228600"/>
            <a:ext cx="8143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4-16 Example of mapping an associative entity with</a:t>
            </a:r>
          </a:p>
          <a:p>
            <a:pPr algn="ctr"/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 an identifier (cont.)</a:t>
            </a: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1735138" y="1198563"/>
            <a:ext cx="381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b) Three resulting relations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562350" y="3228975"/>
            <a:ext cx="4090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Primary key differs from foreign keys</a:t>
            </a:r>
          </a:p>
        </p:txBody>
      </p:sp>
      <p:sp>
        <p:nvSpPr>
          <p:cNvPr id="39943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491D7CE0-0FBF-4F40-B8BA-7CC534147944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30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9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4838"/>
            <a:ext cx="8686800" cy="838200"/>
          </a:xfrm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Transforming EER Diagrams into Relations (cont.)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89100"/>
            <a:ext cx="8686800" cy="4525963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Mapping Unary Relationships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One-to-Many–Recursive foreign key in the same relation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Many-to-Many–Two relations:</a:t>
            </a:r>
          </a:p>
          <a:p>
            <a:pPr lvl="2" eaLnBrk="1" fontAlgn="auto" hangingPunct="1">
              <a:spcAft>
                <a:spcPts val="0"/>
              </a:spcAft>
              <a:buFont typeface="Wingdings 2"/>
              <a:buChar char="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 for the entity type</a:t>
            </a:r>
          </a:p>
          <a:p>
            <a:pPr lvl="2" eaLnBrk="1" fontAlgn="auto" hangingPunct="1">
              <a:spcAft>
                <a:spcPts val="0"/>
              </a:spcAft>
              <a:buFont typeface="Wingdings 2"/>
              <a:buChar char=""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 for an associative relation in which the primary key has two attributes, both taken from the primary key of the entity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7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292225"/>
            <a:ext cx="69723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066800" y="228600"/>
            <a:ext cx="6307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4-17 Mapping a unary 1:N relationship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093788" y="2555875"/>
            <a:ext cx="22098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990000"/>
                </a:solidFill>
                <a:latin typeface="Times New Roman" pitchFamily="18" charset="0"/>
              </a:rPr>
              <a:t>(a) EMPLOYEE entity with unary relationship</a:t>
            </a:r>
          </a:p>
        </p:txBody>
      </p:sp>
      <p:pic>
        <p:nvPicPr>
          <p:cNvPr id="41990" name="Picture 8" descr="Nonam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38" y="4270375"/>
            <a:ext cx="6972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304800" y="4284663"/>
            <a:ext cx="1524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990000"/>
                </a:solidFill>
                <a:latin typeface="Times New Roman" pitchFamily="18" charset="0"/>
              </a:rPr>
              <a:t>(b) EMPLOYEE relation with recursive foreign key</a:t>
            </a:r>
          </a:p>
        </p:txBody>
      </p:sp>
      <p:sp>
        <p:nvSpPr>
          <p:cNvPr id="41992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DFCA36AD-9620-49F3-9116-35BEACF26CFE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32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41993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0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639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4-18 Mapping a unary M:N relationship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548313" y="1027113"/>
            <a:ext cx="2667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(a) Bill-of-materials relationships (M:N)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485900" y="4292600"/>
            <a:ext cx="1905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(b) ITEM and COMPONENT relations</a:t>
            </a:r>
          </a:p>
        </p:txBody>
      </p:sp>
      <p:pic>
        <p:nvPicPr>
          <p:cNvPr id="43014" name="Picture 7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649288"/>
            <a:ext cx="4646612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8" descr="Nonam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8" y="3440113"/>
            <a:ext cx="48355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1825"/>
            <a:ext cx="86868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Transforming EER Diagrams into Relations (cont.)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277813" y="1930400"/>
            <a:ext cx="8686800" cy="4094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Mapping Ternary (and n-</a:t>
            </a:r>
            <a:r>
              <a:rPr lang="en-US" sz="4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ary</a:t>
            </a: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 Relationships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 relation for each entity and one for the associative entity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Associative entity has foreign keys to each entity in the relationship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828800" y="0"/>
            <a:ext cx="593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4-19 Mapping a ternary relationship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579438" y="669925"/>
            <a:ext cx="7904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a) PATIENT TREATMENT Ternary relationship with associative entity</a:t>
            </a:r>
          </a:p>
        </p:txBody>
      </p:sp>
      <p:pic>
        <p:nvPicPr>
          <p:cNvPr id="45061" name="Picture 5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1627188"/>
            <a:ext cx="8926512" cy="408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27D03994-014C-4074-AD8D-0D06280F6256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35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8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525463" y="987425"/>
            <a:ext cx="821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b) Mapping the ternary relationship PATIENT TREATMENT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63550" y="4146550"/>
            <a:ext cx="15462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Remember that the primary key MUST be unique.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414463" y="0"/>
            <a:ext cx="688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4-19 Mapping a ternary relationship (cont.)</a:t>
            </a:r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1925638" y="4197350"/>
            <a:ext cx="19240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This is why treatment date and time are included in the composite primary key.</a:t>
            </a: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3892550" y="4144963"/>
            <a:ext cx="19240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But this makes a very cumbersome key…</a:t>
            </a:r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6426200" y="4110038"/>
            <a:ext cx="19240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>
                <a:solidFill>
                  <a:srgbClr val="990000"/>
                </a:solidFill>
                <a:latin typeface="Times New Roman" pitchFamily="18" charset="0"/>
              </a:rPr>
              <a:t>It would be better to create a surrogate key like Treatment#.</a:t>
            </a:r>
          </a:p>
        </p:txBody>
      </p:sp>
      <p:pic>
        <p:nvPicPr>
          <p:cNvPr id="46089" name="Picture 9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1728788"/>
            <a:ext cx="888365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BF5F2F61-7D6E-46AF-87EF-880F8EA8B36F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36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46091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12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484188"/>
            <a:ext cx="7772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Transforming EER Diagrams into Relations (cont.)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417513" y="1993900"/>
            <a:ext cx="8377237" cy="35814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Mapping Supertype/Subtype Relationships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 relation for supertype and for each subtype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Supertype attributes (including identifier and subtype discriminator) go into supertype relation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Subtype attributes go into each subtype; primary key of supertype relation also becomes primary key of subtype relation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1:1 relationship established between supertype and each subtype, with supertype as primary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4-20 Supertype/subtype relationships</a:t>
            </a:r>
          </a:p>
        </p:txBody>
      </p:sp>
      <p:pic>
        <p:nvPicPr>
          <p:cNvPr id="48132" name="Picture 4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209675"/>
            <a:ext cx="707707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26CB960B-87DD-4FE5-987D-1ABC834BE8B5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38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48134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328613"/>
            <a:ext cx="74279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Figure 4-21 </a:t>
            </a:r>
          </a:p>
          <a:p>
            <a:r>
              <a:rPr lang="en-US" altLang="en-US" sz="2400">
                <a:solidFill>
                  <a:srgbClr val="000000"/>
                </a:solidFill>
                <a:latin typeface="Arial" charset="0"/>
              </a:rPr>
              <a:t>Mapping supertype/subtype relationships to relations</a:t>
            </a: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1709738" y="5037138"/>
            <a:ext cx="6045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990000"/>
                </a:solidFill>
                <a:latin typeface="Times New Roman" pitchFamily="18" charset="0"/>
              </a:rPr>
              <a:t>These are implemented as one-to-one relationships.</a:t>
            </a:r>
          </a:p>
        </p:txBody>
      </p:sp>
      <p:pic>
        <p:nvPicPr>
          <p:cNvPr id="49157" name="Picture 6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595438"/>
            <a:ext cx="8605838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A08F6E04-EF98-4350-B961-B13EBCBC0A59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39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9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065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Relation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5110163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relation is a named, two-dimensional table of data.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table consists of rows (records) and columns (attribute or field).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Requirements for a table to qualify as a relation: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"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It must have a unique name.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"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Every attribute value must be atomic (not multivalued, not composite).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"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Every row must be unique (can’t have two rows with exactly the same values for all their fields).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"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Attributes (columns) in tables must have unique names.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"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order of the columns must be irrelevant.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"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order of the rows must be irrelevant.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00"/>
                </a:solidFill>
              </a:rPr>
              <a:t>NOTE: All </a:t>
            </a:r>
            <a:r>
              <a:rPr lang="en-US" sz="2400" i="1" dirty="0" smtClean="0">
                <a:solidFill>
                  <a:srgbClr val="990000"/>
                </a:solidFill>
              </a:rPr>
              <a:t>relations</a:t>
            </a:r>
            <a:r>
              <a:rPr lang="en-US" sz="2400" dirty="0" smtClean="0">
                <a:solidFill>
                  <a:srgbClr val="990000"/>
                </a:solidFill>
              </a:rPr>
              <a:t> are in  </a:t>
            </a:r>
            <a:r>
              <a:rPr lang="en-US" b="1" i="1" dirty="0" smtClean="0">
                <a:solidFill>
                  <a:srgbClr val="990000"/>
                </a:solidFill>
              </a:rPr>
              <a:t>1</a:t>
            </a:r>
            <a:r>
              <a:rPr lang="en-US" b="1" i="1" baseline="30000" dirty="0" smtClean="0">
                <a:solidFill>
                  <a:srgbClr val="990000"/>
                </a:solidFill>
              </a:rPr>
              <a:t>st</a:t>
            </a:r>
            <a:r>
              <a:rPr lang="en-US" b="1" i="1" dirty="0" smtClean="0">
                <a:solidFill>
                  <a:srgbClr val="990000"/>
                </a:solidFill>
              </a:rPr>
              <a:t> Normal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0525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Correspondence with E-R Model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Relations (tables) correspond with entity types and with many-to-many relationship types.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Rows correspond with entity instances and with many-to-many relationship instances.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Columns correspond with attributes.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NOTE: The word </a:t>
            </a:r>
            <a:r>
              <a:rPr lang="en-US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relation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(in relational database) is NOT the same as the word </a:t>
            </a:r>
            <a:r>
              <a:rPr lang="en-US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relationship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(in E-R model).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en-US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336550"/>
            <a:ext cx="7494587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Key Fields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452563"/>
            <a:ext cx="8448675" cy="489426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Keys are special fields that serve two main purposes: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Primary keys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are </a:t>
            </a:r>
            <a:r>
              <a:rPr lang="en-US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unique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identifiers of the relation. Examples include employee numbers, social security numbers, etc. </a:t>
            </a:r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This guarantees that all rows are unique.</a:t>
            </a:r>
            <a:endParaRPr lang="en-US" sz="21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"/>
              <a:defRPr/>
            </a:pP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Foreign keys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are identifiers that enable a </a:t>
            </a:r>
            <a:r>
              <a:rPr lang="en-US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dependent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relation (on the many side of a relationship) to refer to its </a:t>
            </a:r>
            <a:r>
              <a:rPr lang="en-US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parent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relation (on the one side of the relationship).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"/>
              <a:defRPr/>
            </a:pPr>
            <a:endParaRPr 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Keys can be </a:t>
            </a:r>
            <a:r>
              <a:rPr lang="en-US" sz="3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simple</a:t>
            </a:r>
            <a:r>
              <a:rPr lang="en-US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(a single field) or </a:t>
            </a:r>
            <a:r>
              <a:rPr lang="en-US" sz="3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composite</a:t>
            </a:r>
            <a:r>
              <a:rPr lang="en-US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(more than one field).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sz="3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Keys usually are used as indexes to speed up the response to user queries (more on this in Chapter 5).</a:t>
            </a:r>
            <a:endParaRPr lang="en-US" sz="35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102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934200" y="381000"/>
          <a:ext cx="17383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Microsoft ClipArt Gallery" r:id="rId4" imgW="3342960" imgH="2474640" progId="MS_ClipArt_Gallery">
                  <p:embed/>
                </p:oleObj>
              </mc:Choice>
              <mc:Fallback>
                <p:oleObj name="Microsoft ClipArt Gallery" r:id="rId4" imgW="3342960" imgH="247464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81000"/>
                        <a:ext cx="173831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7" descr="Nonam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1001713"/>
            <a:ext cx="8355012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8" name="Group 19"/>
          <p:cNvGrpSpPr>
            <a:grpSpLocks/>
          </p:cNvGrpSpPr>
          <p:nvPr/>
        </p:nvGrpSpPr>
        <p:grpSpPr bwMode="auto">
          <a:xfrm>
            <a:off x="333375" y="1350963"/>
            <a:ext cx="5421313" cy="1171575"/>
            <a:chOff x="384" y="820"/>
            <a:chExt cx="3415" cy="738"/>
          </a:xfrm>
        </p:grpSpPr>
        <p:sp>
          <p:nvSpPr>
            <p:cNvPr id="16401" name="Oval 6"/>
            <p:cNvSpPr>
              <a:spLocks noChangeArrowheads="1"/>
            </p:cNvSpPr>
            <p:nvPr/>
          </p:nvSpPr>
          <p:spPr bwMode="auto">
            <a:xfrm>
              <a:off x="384" y="820"/>
              <a:ext cx="1008" cy="428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6402" name="Group 7"/>
            <p:cNvGrpSpPr>
              <a:grpSpLocks/>
            </p:cNvGrpSpPr>
            <p:nvPr/>
          </p:nvGrpSpPr>
          <p:grpSpPr bwMode="auto">
            <a:xfrm>
              <a:off x="1206" y="1200"/>
              <a:ext cx="2593" cy="358"/>
              <a:chOff x="1248" y="1200"/>
              <a:chExt cx="2720" cy="417"/>
            </a:xfrm>
          </p:grpSpPr>
          <p:sp>
            <p:nvSpPr>
              <p:cNvPr id="16403" name="Line 8"/>
              <p:cNvSpPr>
                <a:spLocks noChangeShapeType="1"/>
              </p:cNvSpPr>
              <p:nvPr/>
            </p:nvSpPr>
            <p:spPr bwMode="auto">
              <a:xfrm flipH="1" flipV="1">
                <a:off x="1248" y="1200"/>
                <a:ext cx="1392" cy="240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Text Box 9"/>
              <p:cNvSpPr txBox="1">
                <a:spLocks noChangeArrowheads="1"/>
              </p:cNvSpPr>
              <p:nvPr/>
            </p:nvSpPr>
            <p:spPr bwMode="auto">
              <a:xfrm>
                <a:off x="2726" y="1259"/>
                <a:ext cx="1242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r>
                  <a:rPr lang="en-US" altLang="en-US" sz="2600">
                    <a:solidFill>
                      <a:srgbClr val="990000"/>
                    </a:solidFill>
                    <a:latin typeface="Times New Roman" pitchFamily="18" charset="0"/>
                  </a:rPr>
                  <a:t>Primary Key</a:t>
                </a:r>
              </a:p>
            </p:txBody>
          </p:sp>
        </p:grpSp>
      </p:grpSp>
      <p:grpSp>
        <p:nvGrpSpPr>
          <p:cNvPr id="16389" name="Group 20"/>
          <p:cNvGrpSpPr>
            <a:grpSpLocks/>
          </p:cNvGrpSpPr>
          <p:nvPr/>
        </p:nvGrpSpPr>
        <p:grpSpPr bwMode="auto">
          <a:xfrm>
            <a:off x="2514600" y="2501900"/>
            <a:ext cx="5702300" cy="977900"/>
            <a:chOff x="1968" y="1544"/>
            <a:chExt cx="3592" cy="616"/>
          </a:xfrm>
        </p:grpSpPr>
        <p:sp>
          <p:nvSpPr>
            <p:cNvPr id="16398" name="Oval 11"/>
            <p:cNvSpPr>
              <a:spLocks noChangeArrowheads="1"/>
            </p:cNvSpPr>
            <p:nvPr/>
          </p:nvSpPr>
          <p:spPr bwMode="auto">
            <a:xfrm>
              <a:off x="1968" y="1592"/>
              <a:ext cx="864" cy="451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9" name="Line 12"/>
            <p:cNvSpPr>
              <a:spLocks noChangeShapeType="1"/>
            </p:cNvSpPr>
            <p:nvPr/>
          </p:nvSpPr>
          <p:spPr bwMode="auto">
            <a:xfrm flipH="1" flipV="1">
              <a:off x="2832" y="1832"/>
              <a:ext cx="966" cy="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13"/>
            <p:cNvSpPr txBox="1">
              <a:spLocks noChangeArrowheads="1"/>
            </p:cNvSpPr>
            <p:nvPr/>
          </p:nvSpPr>
          <p:spPr bwMode="auto">
            <a:xfrm>
              <a:off x="3744" y="1544"/>
              <a:ext cx="1816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600">
                  <a:solidFill>
                    <a:srgbClr val="990000"/>
                  </a:solidFill>
                  <a:latin typeface="Times New Roman" pitchFamily="18" charset="0"/>
                </a:rPr>
                <a:t>Foreign Key </a:t>
              </a:r>
              <a:r>
                <a:rPr lang="en-US" altLang="en-US" sz="1600">
                  <a:solidFill>
                    <a:srgbClr val="990000"/>
                  </a:solidFill>
                  <a:latin typeface="Times New Roman" pitchFamily="18" charset="0"/>
                </a:rPr>
                <a:t>(implements 1:N relationship between customer and order)</a:t>
              </a:r>
            </a:p>
          </p:txBody>
        </p:sp>
      </p:grpSp>
      <p:grpSp>
        <p:nvGrpSpPr>
          <p:cNvPr id="16390" name="Group 21"/>
          <p:cNvGrpSpPr>
            <a:grpSpLocks/>
          </p:cNvGrpSpPr>
          <p:nvPr/>
        </p:nvGrpSpPr>
        <p:grpSpPr bwMode="auto">
          <a:xfrm>
            <a:off x="368300" y="3590925"/>
            <a:ext cx="8137525" cy="1489075"/>
            <a:chOff x="442" y="2264"/>
            <a:chExt cx="5126" cy="923"/>
          </a:xfrm>
        </p:grpSpPr>
        <p:sp>
          <p:nvSpPr>
            <p:cNvPr id="16395" name="Oval 15"/>
            <p:cNvSpPr>
              <a:spLocks noChangeArrowheads="1"/>
            </p:cNvSpPr>
            <p:nvPr/>
          </p:nvSpPr>
          <p:spPr bwMode="auto">
            <a:xfrm>
              <a:off x="442" y="2435"/>
              <a:ext cx="1622" cy="378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6" name="Line 16"/>
            <p:cNvSpPr>
              <a:spLocks noChangeShapeType="1"/>
            </p:cNvSpPr>
            <p:nvPr/>
          </p:nvSpPr>
          <p:spPr bwMode="auto">
            <a:xfrm flipH="1" flipV="1">
              <a:off x="1920" y="2792"/>
              <a:ext cx="1061" cy="24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Text Box 17"/>
            <p:cNvSpPr txBox="1">
              <a:spLocks noChangeArrowheads="1"/>
            </p:cNvSpPr>
            <p:nvPr/>
          </p:nvSpPr>
          <p:spPr bwMode="auto">
            <a:xfrm>
              <a:off x="3082" y="2264"/>
              <a:ext cx="2486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>
                  <a:solidFill>
                    <a:srgbClr val="990000"/>
                  </a:solidFill>
                  <a:latin typeface="Times New Roman" pitchFamily="18" charset="0"/>
                </a:rPr>
                <a:t>Combined, these are a </a:t>
              </a:r>
              <a:r>
                <a:rPr lang="en-US" altLang="en-US" i="1">
                  <a:solidFill>
                    <a:srgbClr val="990000"/>
                  </a:solidFill>
                  <a:latin typeface="Times New Roman" pitchFamily="18" charset="0"/>
                </a:rPr>
                <a:t>composite primary key</a:t>
              </a:r>
              <a:r>
                <a:rPr lang="en-US" altLang="en-US">
                  <a:solidFill>
                    <a:srgbClr val="990000"/>
                  </a:solidFill>
                  <a:latin typeface="Times New Roman" pitchFamily="18" charset="0"/>
                </a:rPr>
                <a:t> (uniquely identifies the order line)…individually they are </a:t>
              </a:r>
              <a:r>
                <a:rPr lang="en-US" altLang="en-US" i="1">
                  <a:solidFill>
                    <a:srgbClr val="990000"/>
                  </a:solidFill>
                  <a:latin typeface="Times New Roman" pitchFamily="18" charset="0"/>
                </a:rPr>
                <a:t>foreign keys</a:t>
              </a:r>
              <a:r>
                <a:rPr lang="en-US" altLang="en-US">
                  <a:solidFill>
                    <a:srgbClr val="990000"/>
                  </a:solidFill>
                  <a:latin typeface="Times New Roman" pitchFamily="18" charset="0"/>
                </a:rPr>
                <a:t> (implement M:N relationship between order and product)</a:t>
              </a:r>
            </a:p>
          </p:txBody>
        </p:sp>
      </p:grpSp>
      <p:sp>
        <p:nvSpPr>
          <p:cNvPr id="16391" name="Text Box 22"/>
          <p:cNvSpPr txBox="1">
            <a:spLocks noChangeArrowheads="1"/>
          </p:cNvSpPr>
          <p:nvPr/>
        </p:nvSpPr>
        <p:spPr bwMode="auto">
          <a:xfrm>
            <a:off x="898525" y="387350"/>
            <a:ext cx="7951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</a:rPr>
              <a:t>Figure 4-3 Schema for four relations (Pine Valley Furniture Company)</a:t>
            </a:r>
          </a:p>
        </p:txBody>
      </p:sp>
      <p:sp>
        <p:nvSpPr>
          <p:cNvPr id="16392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CF95EA54-34D8-4EEC-B14C-38916F012290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7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22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Integrity Constraints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Domain Constraints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Allowable values for an attribute (See Table 4-1)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Entity Integrity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primary key attribute may be null. All primary key fields 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MUST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have data.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Action Assertions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Business rules (Recall from Chapter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811213" y="5751513"/>
            <a:ext cx="7777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990000"/>
                </a:solidFill>
              </a:rPr>
              <a:t>Domain definitions enforce domain integrity constraints.</a:t>
            </a:r>
          </a:p>
        </p:txBody>
      </p:sp>
      <p:pic>
        <p:nvPicPr>
          <p:cNvPr id="18436" name="Picture 4" descr="Nonam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744538"/>
            <a:ext cx="8926512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Slide Number Placeholder 4"/>
          <p:cNvSpPr txBox="1">
            <a:spLocks/>
          </p:cNvSpPr>
          <p:nvPr/>
        </p:nvSpPr>
        <p:spPr bwMode="auto">
          <a:xfrm>
            <a:off x="8229600" y="64770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B78733C9-9BA7-46BB-A314-464686E37E9C}" type="slidenum">
              <a:rPr lang="en-US" altLang="en-US" sz="1200">
                <a:solidFill>
                  <a:srgbClr val="D38E27"/>
                </a:solidFill>
              </a:rPr>
              <a:pPr algn="r" eaLnBrk="1" hangingPunct="1"/>
              <a:t>9</a:t>
            </a:fld>
            <a:endParaRPr lang="en-US" altLang="en-US" sz="1200">
              <a:solidFill>
                <a:srgbClr val="D38E27"/>
              </a:solidFill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41325" y="6262688"/>
            <a:ext cx="117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Chapter 4</a:t>
            </a:r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1447800" y="6172200"/>
            <a:ext cx="63865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2013 Pearson Education, Inc.  Publishing as Prentice Hall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10780</TotalTime>
  <Pages>9</Pages>
  <Words>1712</Words>
  <Application>Microsoft Office PowerPoint</Application>
  <PresentationFormat>On-screen Show (4:3)</PresentationFormat>
  <Paragraphs>244</Paragraphs>
  <Slides>39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Tahoma</vt:lpstr>
      <vt:lpstr>Times New Roman</vt:lpstr>
      <vt:lpstr>Wingdings</vt:lpstr>
      <vt:lpstr>Wingdings 2</vt:lpstr>
      <vt:lpstr>Office Theme</vt:lpstr>
      <vt:lpstr>Microsoft ClipArt Gallery</vt:lpstr>
      <vt:lpstr>Chapter 4: Logical Database Design and the Relational Model</vt:lpstr>
      <vt:lpstr>Objectives</vt:lpstr>
      <vt:lpstr>Components of relational model</vt:lpstr>
      <vt:lpstr>Relation</vt:lpstr>
      <vt:lpstr>Correspondence with E-R Model</vt:lpstr>
      <vt:lpstr>Key Fields</vt:lpstr>
      <vt:lpstr>PowerPoint Presentation</vt:lpstr>
      <vt:lpstr>Integrity Constraints</vt:lpstr>
      <vt:lpstr>PowerPoint Presentation</vt:lpstr>
      <vt:lpstr>Integrity Constraints</vt:lpstr>
      <vt:lpstr>PowerPoint Presentation</vt:lpstr>
      <vt:lpstr>PowerPoint Presentation</vt:lpstr>
      <vt:lpstr>Transforming EER Diagrams into Relations</vt:lpstr>
      <vt:lpstr>PowerPoint Presentation</vt:lpstr>
      <vt:lpstr>PowerPoint Presentation</vt:lpstr>
      <vt:lpstr>PowerPoint Presentation</vt:lpstr>
      <vt:lpstr>Transforming EER Diagrams into Relations (cont.)</vt:lpstr>
      <vt:lpstr>PowerPoint Presentation</vt:lpstr>
      <vt:lpstr>PowerPoint Presentation</vt:lpstr>
      <vt:lpstr>Transforming EER Diagrams into Relations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Transforming EER Diagrams into Relations (cont.)</vt:lpstr>
      <vt:lpstr>PowerPoint Presentation</vt:lpstr>
      <vt:lpstr>PowerPoint Presentation</vt:lpstr>
      <vt:lpstr>PowerPoint Presentation</vt:lpstr>
      <vt:lpstr>PowerPoint Presentation</vt:lpstr>
      <vt:lpstr>Transforming EER Diagrams into Relations (cont.)</vt:lpstr>
      <vt:lpstr>PowerPoint Presentation</vt:lpstr>
      <vt:lpstr>PowerPoint Presentation</vt:lpstr>
      <vt:lpstr>Transforming EER Diagrams into Relations (cont.)</vt:lpstr>
      <vt:lpstr>PowerPoint Presentation</vt:lpstr>
      <vt:lpstr>PowerPoint Presentation</vt:lpstr>
      <vt:lpstr>Transforming EER Diagrams into Relations (cont.)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Database Design and the Relational Model</dc:title>
  <dc:creator>Michel Mitri</dc:creator>
  <cp:lastModifiedBy>Deepti Joshi</cp:lastModifiedBy>
  <cp:revision>543</cp:revision>
  <cp:lastPrinted>1998-01-19T09:29:56Z</cp:lastPrinted>
  <dcterms:created xsi:type="dcterms:W3CDTF">1998-01-19T10:00:26Z</dcterms:created>
  <dcterms:modified xsi:type="dcterms:W3CDTF">2015-06-02T18:28:51Z</dcterms:modified>
</cp:coreProperties>
</file>